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37"/>
  </p:notesMasterIdLst>
  <p:sldIdLst>
    <p:sldId id="258" r:id="rId2"/>
    <p:sldId id="259" r:id="rId3"/>
    <p:sldId id="260" r:id="rId4"/>
    <p:sldId id="261" r:id="rId5"/>
    <p:sldId id="300" r:id="rId6"/>
    <p:sldId id="337" r:id="rId7"/>
    <p:sldId id="406" r:id="rId8"/>
    <p:sldId id="428" r:id="rId9"/>
    <p:sldId id="427" r:id="rId10"/>
    <p:sldId id="419" r:id="rId11"/>
    <p:sldId id="418" r:id="rId12"/>
    <p:sldId id="417" r:id="rId13"/>
    <p:sldId id="416" r:id="rId14"/>
    <p:sldId id="429" r:id="rId15"/>
    <p:sldId id="415" r:id="rId16"/>
    <p:sldId id="414" r:id="rId17"/>
    <p:sldId id="413" r:id="rId18"/>
    <p:sldId id="412" r:id="rId19"/>
    <p:sldId id="411" r:id="rId20"/>
    <p:sldId id="410" r:id="rId21"/>
    <p:sldId id="409" r:id="rId22"/>
    <p:sldId id="407" r:id="rId23"/>
    <p:sldId id="408" r:id="rId24"/>
    <p:sldId id="405" r:id="rId25"/>
    <p:sldId id="432" r:id="rId26"/>
    <p:sldId id="431" r:id="rId27"/>
    <p:sldId id="430" r:id="rId28"/>
    <p:sldId id="404" r:id="rId29"/>
    <p:sldId id="433" r:id="rId30"/>
    <p:sldId id="434" r:id="rId31"/>
    <p:sldId id="436" r:id="rId32"/>
    <p:sldId id="438" r:id="rId33"/>
    <p:sldId id="437" r:id="rId34"/>
    <p:sldId id="439" r:id="rId35"/>
    <p:sldId id="435" r:id="rId36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FFFF"/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5" autoAdjust="0"/>
    <p:restoredTop sz="84903" autoAdjust="0"/>
  </p:normalViewPr>
  <p:slideViewPr>
    <p:cSldViewPr>
      <p:cViewPr varScale="1">
        <p:scale>
          <a:sx n="94" d="100"/>
          <a:sy n="94" d="100"/>
        </p:scale>
        <p:origin x="7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63677-DD28-4CDD-9842-25405F25DBF9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2216D-17FE-4518-9D57-BA75B747A9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808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A3614-4CC7-4322-9E7F-6A5B12221A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76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DEDDC-90F5-4E13-91EE-46195279E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708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F49BB-66E6-479F-91C8-533DAE16D4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84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EF81A-07A8-4207-AC2F-7E4817A8E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35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23FC5-F27D-417C-802A-CA79907453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45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7D347-4DD6-4270-B0E9-F0A297604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7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C8B17-D069-4ED5-98BA-6A16B49D4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F6F4B-2595-4322-A72B-6B14DBED1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72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147B2-3863-46C1-BCC1-DFBDEFF4A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878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8F091-0229-4F0F-9B40-92FDC8D589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8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1AACA-14DD-4D8C-AF47-F654AF60A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90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FE37DFF5-B3FD-4F03-91D8-0A5CD546E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ru-RU" sz="3600" b="1">
                <a:solidFill>
                  <a:srgbClr val="FF0000"/>
                </a:solidFill>
                <a:latin typeface="Times New Roman" pitchFamily="18" charset="0"/>
              </a:rPr>
            </a:br>
            <a:endParaRPr lang="ru-RU" sz="4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Электроэнергетический факультет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dirty="0"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Кафедра электроснабжения и эксплуатации электрооборудования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Учебная дисциплина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ЭКСПЛУАТАЦИЯ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СИСТЕМ ЭЛЕКТРОСНАБЖЕНИЯ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	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Назначение, состав и параметры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устройств заземления.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ЗУ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служат для защиты от поражения током при появлении напряжения на ЭУ, не находящихся под напряжением и обеспечения работы СЭС.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Естественные заземлители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 трубы, стальные конструкции зданий, свинцовые оболочки КЛ, арматуру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ж.б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фундаментов и стен строений. </a:t>
            </a:r>
          </a:p>
        </p:txBody>
      </p:sp>
    </p:spTree>
    <p:extLst>
      <p:ext uri="{BB962C8B-B14F-4D97-AF65-F5344CB8AC3E}">
        <p14:creationId xmlns:p14="http://schemas.microsoft.com/office/powerpoint/2010/main" val="28606488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4000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Нельзя использовать естественными заземлителями -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трубопроводы горючих или взрывчатых веществ, трубы, покрытые изоляцией для защиты от коррозии,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алюминиевые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оболочки кабелей и голые алюминиевые провода. </a:t>
            </a:r>
          </a:p>
        </p:txBody>
      </p:sp>
    </p:spTree>
    <p:extLst>
      <p:ext uri="{BB962C8B-B14F-4D97-AF65-F5344CB8AC3E}">
        <p14:creationId xmlns:p14="http://schemas.microsoft.com/office/powerpoint/2010/main" val="288209532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Искусственные  - из черной или оцинкованной стали и без окраски.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использовании черной стали диаметр труб 32 мм, толщина стенки 3 … 5 мм; площадь поперечного сечения уголков не менее 100кв.мм, толщина стенки – 4 мм.</a:t>
            </a:r>
          </a:p>
        </p:txBody>
      </p:sp>
    </p:spTree>
    <p:extLst>
      <p:ext uri="{BB962C8B-B14F-4D97-AF65-F5344CB8AC3E}">
        <p14:creationId xmlns:p14="http://schemas.microsoft.com/office/powerpoint/2010/main" val="383219235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Главная заземляющая шина.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Материал шины - медь или сталь.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Применять алюминий не допускается.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Присоединение заземляющей магистрали к заземлителю выполняют сваркой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а заземляющих проводников к корпусам аппаратов, машин, элементам воздушных ЛЭП - сваркой (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болтовым соединением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63172798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algn="ctr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Главная заземляющая шина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79450"/>
            <a:ext cx="8991600" cy="617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78900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Заземлению не подлежат: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арматура подвесных и штыри опорных изоляторов; кронштейны и осветительная арматура на деревянных конструкциях; корпуса приборов и реле на щитах, шкафах и стенах камер РУ; ЭО на заземленных металлических конструкциях.</a:t>
            </a:r>
          </a:p>
        </p:txBody>
      </p:sp>
    </p:spTree>
    <p:extLst>
      <p:ext uri="{BB962C8B-B14F-4D97-AF65-F5344CB8AC3E}">
        <p14:creationId xmlns:p14="http://schemas.microsoft.com/office/powerpoint/2010/main" val="75363210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Обслуживание и ремонт ЗУ.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приемке в эксплуатацию ЗУ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представляют документы: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скорректированную при строительстве, монтаже и наладке проектную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документацию (чертежи, схемы и пояснительная записка);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акты скрытых работ;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протоколы измерения удельного сопротивления грунта и сопротивления заземляющего устройства.</a:t>
            </a:r>
          </a:p>
        </p:txBody>
      </p:sp>
    </p:spTree>
    <p:extLst>
      <p:ext uri="{BB962C8B-B14F-4D97-AF65-F5344CB8AC3E}">
        <p14:creationId xmlns:p14="http://schemas.microsoft.com/office/powerpoint/2010/main" val="314203663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приемке в эксплуатацию ЗУ: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осмотреть ЗУ и установить отсутствие дефектов и недоделок;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измерить сопротивление петли «фаза –нуль»;</a:t>
            </a:r>
          </a:p>
          <a:p>
            <a:pPr marL="679500" indent="-571500" eaLnBrk="1" hangingPunct="1">
              <a:spcBef>
                <a:spcPts val="600"/>
              </a:spcBef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измерить сопротивление ЗУ;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проверить соответствие схемы к привязке ЗУ на местности;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4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оформить акт приемки.</a:t>
            </a:r>
          </a:p>
        </p:txBody>
      </p:sp>
    </p:spTree>
    <p:extLst>
      <p:ext uri="{BB962C8B-B14F-4D97-AF65-F5344CB8AC3E}">
        <p14:creationId xmlns:p14="http://schemas.microsoft.com/office/powerpoint/2010/main" val="243286974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Визуальный осмотр видимой части ЗУ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- по графику, но не реже 1 раза в 6 месяцев.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осмотре оценивают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состояние контактных соединений между защитным проводником и ЭО, антикоррозийное покрытие и отсутствие обрывов. Результаты заносят в паспорт ЗУ.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 выборочным вскрытием грунта выполняют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местах -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наиболее подверженных коррозии. </a:t>
            </a:r>
          </a:p>
        </p:txBody>
      </p:sp>
    </p:spTree>
    <p:extLst>
      <p:ext uri="{BB962C8B-B14F-4D97-AF65-F5344CB8AC3E}">
        <p14:creationId xmlns:p14="http://schemas.microsoft.com/office/powerpoint/2010/main" val="121554215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 графику  не реже 1 раза в 12 лет.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вскрытии грунта выполняют инструментальную проверку состояния ЗУ и оценку степени коррозии контактных соединений.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Элементы соединений заменяют, если разрушено более 50 % их сечения. Результаты осмотров оформляются актом.</a:t>
            </a:r>
          </a:p>
        </p:txBody>
      </p:sp>
    </p:spTree>
    <p:extLst>
      <p:ext uri="{BB962C8B-B14F-4D97-AF65-F5344CB8AC3E}">
        <p14:creationId xmlns:p14="http://schemas.microsoft.com/office/powerpoint/2010/main" val="217869943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eaLnBrk="1" hangingPunct="1"/>
            <a:br>
              <a:rPr lang="ru-RU" b="1">
                <a:solidFill>
                  <a:srgbClr val="FF0000"/>
                </a:solidFill>
                <a:latin typeface="Times New Roman" panose="02020603050405020304" pitchFamily="18" charset="0"/>
              </a:rPr>
            </a:br>
            <a:endParaRPr lang="ru-RU" sz="4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endParaRPr lang="ru-RU" sz="4000" b="1" dirty="0">
              <a:solidFill>
                <a:srgbClr val="0066FF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ru-RU" sz="4000" b="1" dirty="0">
                <a:solidFill>
                  <a:srgbClr val="0066FF"/>
                </a:solidFill>
                <a:latin typeface="Times New Roman" pitchFamily="18" charset="0"/>
              </a:rPr>
              <a:t>РАЗДЕЛ I  </a:t>
            </a:r>
          </a:p>
          <a:p>
            <a:pPr eaLnBrk="1" hangingPunct="1">
              <a:defRPr/>
            </a:pPr>
            <a:r>
              <a:rPr lang="ru-RU" sz="3600" b="1" dirty="0">
                <a:solidFill>
                  <a:srgbClr val="0066FF"/>
                </a:solidFill>
                <a:latin typeface="Times New Roman" pitchFamily="18" charset="0"/>
              </a:rPr>
              <a:t>ОБЩИЕ ВОПРОСЫ ЭКСПЛУАТАЦИИ</a:t>
            </a:r>
          </a:p>
          <a:p>
            <a:pPr eaLnBrk="1" hangingPunct="1">
              <a:defRPr/>
            </a:pPr>
            <a:r>
              <a:rPr lang="ru-RU" sz="3600" b="1" dirty="0">
                <a:solidFill>
                  <a:srgbClr val="0066FF"/>
                </a:solidFill>
                <a:latin typeface="Times New Roman" pitchFamily="18" charset="0"/>
              </a:rPr>
              <a:t>СИСТЕМ ЭЛЕКТРОСНАБЖЕНИЯ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ЛЕКЦИЯ № 13</a:t>
            </a:r>
          </a:p>
          <a:p>
            <a:pPr eaLnBrk="1" hangingPunct="1"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Эксплуатация заземляющих устройств систем электроснабжения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 ТО ЗУ выполняют измерения: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Сопротивления 1 раз в 12 лет.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Напряжения прикосновения, (монтаж и кап ремонт - 1 раз в 6 лет).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На наличие цепи между ЗУ и заземленным ЭО (не реже 1 раза в 12 лет).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4. Сопротивления петли фаза-нуль и состояния пробивных предохранителей (в ЭУ до 1000 В не реже 1 раза в 6 лет).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5. Удельного состояния грунта в месте расположения ЗУ.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51759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ЗУ воздушных ЛЭП путем проведения измерений не реже 1 раза в 6 лет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(опоры, имеющие разъединители, разрядники, повторное заземление провода, а также выборочно 2 % </a:t>
            </a:r>
            <a:r>
              <a:rPr lang="ru-RU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ж.б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и металлических опор в населенной местности).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Измерения параметров ЗУ на ТП распределительных сетей 35 кВ и ниже проводятся не реже 1 раза в 12 лет.</a:t>
            </a:r>
          </a:p>
        </p:txBody>
      </p:sp>
    </p:spTree>
    <p:extLst>
      <p:ext uri="{BB962C8B-B14F-4D97-AF65-F5344CB8AC3E}">
        <p14:creationId xmlns:p14="http://schemas.microsoft.com/office/powerpoint/2010/main" val="384551410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До ремонта проверяют сопротивление ЗУ, и если «не норма»,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принимают меры к его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снижению путем увеличения количества электродов ЗУ или обработки земли вокруг электродов солью.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радиусе 250 … 300 мм насыпают слои соли и земли толщиной 10 … 15 мм, поливая каждый слой соли водой.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Обработку проводят на глубину 1/3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длины электрода. </a:t>
            </a:r>
          </a:p>
        </p:txBody>
      </p:sp>
    </p:spTree>
    <p:extLst>
      <p:ext uri="{BB962C8B-B14F-4D97-AF65-F5344CB8AC3E}">
        <p14:creationId xmlns:p14="http://schemas.microsoft.com/office/powerpoint/2010/main" val="403187340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Паспорт ЗУ: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исполнительная схема ЗУ с привязкой к каждому сооружению;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данные о связи ЗУ с коммуникациями и другими ЗУ;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дату ввода в эксплуатацию;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основные параметры заземлителей (материал, размеры);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величину сопротивления ЗУ;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удельное сопротивление грунта;</a:t>
            </a:r>
          </a:p>
        </p:txBody>
      </p:sp>
    </p:spTree>
    <p:extLst>
      <p:ext uri="{BB962C8B-B14F-4D97-AF65-F5344CB8AC3E}">
        <p14:creationId xmlns:p14="http://schemas.microsoft.com/office/powerpoint/2010/main" val="174835243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данные по напряжению прикосновения (при необходимости);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данные о степени коррозии искусственных заземлителей;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данные по сопротивлению связи по металлам оборудования с ЗУ;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ведомость осмотров и выявленных дефектов;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 информацию по устранению замечаний и дефектов.</a:t>
            </a:r>
          </a:p>
        </p:txBody>
      </p:sp>
    </p:spTree>
    <p:extLst>
      <p:ext uri="{BB962C8B-B14F-4D97-AF65-F5344CB8AC3E}">
        <p14:creationId xmlns:p14="http://schemas.microsoft.com/office/powerpoint/2010/main" val="360341101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 паспорту ЗУ  прилагают: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Результаты визуальных осмотров.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Осмотров со вскрытием грунта. 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Протоколы измерений параметров.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4. Данные о характере ремонтов и изменения, внесенные в конструкцию ЗУ.</a:t>
            </a:r>
          </a:p>
        </p:txBody>
      </p:sp>
    </p:spTree>
    <p:extLst>
      <p:ext uri="{BB962C8B-B14F-4D97-AF65-F5344CB8AC3E}">
        <p14:creationId xmlns:p14="http://schemas.microsoft.com/office/powerpoint/2010/main" val="55186547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Методы испытания ЗУ.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Измерение сопротивления заземления.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ПУЭ нормируют сопротивление заземления ЭУ напряжением: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•выше 1000В сети с изолированной нейтралью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 ≤ 250/I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(I - расчетный ток заземления), но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 более 10 Ом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 выше 1000 В сети с эффективно заземленной нейтралью -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 более 0,5 Ом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•до 1000 В сети с глухозаземленной нейтралью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 более 4 Ом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8457823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Общее сопротивление растеканию тока с повторных заземлителей РЕN-проводника ВЛ должно быть </a:t>
            </a: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не более 10 Ом.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Сопротивление ЗУ - измерителями М416 и Ф4103-1М в периоды наименьшей проводимости грунта (зимой и летом).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К прибору М416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подключают измеряемое сопротивление </a:t>
            </a:r>
            <a:r>
              <a:rPr lang="ru-RU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Rx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вспомогательный заземлитель Rв и зонд Rз (рисунок 4).</a:t>
            </a:r>
          </a:p>
        </p:txBody>
      </p:sp>
    </p:spTree>
    <p:extLst>
      <p:ext uri="{BB962C8B-B14F-4D97-AF65-F5344CB8AC3E}">
        <p14:creationId xmlns:p14="http://schemas.microsoft.com/office/powerpoint/2010/main" val="207283360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algn="ctr" eaLnBrk="1" hangingPunct="1">
              <a:spcBef>
                <a:spcPts val="600"/>
              </a:spcBef>
              <a:buNone/>
              <a:defRPr/>
            </a:pP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"/>
            <a:ext cx="91440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92665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качестве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Rв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Rз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стальные электроды длиной 80 см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(пруток или трубу диаметром не менее 5 мм).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Один конец электрода заострен, а на другом - болт с гайкой для провода.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Заземлитель и электроды к прибору присоединяют медным изолированным проводом сечением 0,75 … 1,5 мм.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0085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	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000" b="1" dirty="0">
                <a:latin typeface="Times New Roman" pitchFamily="18" charset="0"/>
              </a:rPr>
              <a:t>	</a:t>
            </a:r>
            <a:r>
              <a:rPr lang="ru-RU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Учебные цели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1.Знать назначение, состав и параметры заземляющих устройств.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2.Знать основы обслуживания и 	ремонта ЗУ.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3.Знать методы испытания ЗУ.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Ток в земле растекается во все стороны от заземлителя и наибольшая плотность тока будет вблизи заземлителя.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Сопротивление растеканию тока одиночного заземлителя практически сосредоточено в радиусе 20 … 30 м. </a:t>
            </a:r>
          </a:p>
        </p:txBody>
      </p:sp>
    </p:spTree>
    <p:extLst>
      <p:ext uri="{BB962C8B-B14F-4D97-AF65-F5344CB8AC3E}">
        <p14:creationId xmlns:p14="http://schemas.microsoft.com/office/powerpoint/2010/main" val="269403409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Измеритель (тестер) сопротивления заземления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С.А6462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предназначен для работы в полевых условиях и выполняет диагностику быстро, точно, и безопасно.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438400"/>
            <a:ext cx="3399692" cy="4191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8268" y="2743200"/>
            <a:ext cx="5795732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81494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 тестере С.А 6462 применен метод измерения сопротивления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заземления на основе вспомогательных штырей заземления.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Метод позволяет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измерить сопротивления устройства заземления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(4-проводная схема измерений), </a:t>
            </a: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грунта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(3-проводная схема измерений) и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связь между электрически независимыми электродами заземления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(4-проводная схема).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908498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Работа тестером в полевых условиях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685800"/>
            <a:ext cx="67818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716037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Выходы имеют цветную маркировку, а шунт позволяет легко и быстро переходить от 4-проводного измерения к 3-проводному.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Измеритель сопротивления заземления С.А6462 снабжен аккумулятором и встроенным зарядным устройством.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Результат измерения и единица измерения непосредственно отображаются на большом дисплее с подсветкой.</a:t>
            </a:r>
          </a:p>
        </p:txBody>
      </p:sp>
    </p:spTree>
    <p:extLst>
      <p:ext uri="{BB962C8B-B14F-4D97-AF65-F5344CB8AC3E}">
        <p14:creationId xmlns:p14="http://schemas.microsoft.com/office/powerpoint/2010/main" val="2286221181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615750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Учебные вопросы</a:t>
            </a: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	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Введение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Назначение, состав и параметры 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	устройств заземления.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Обслуживание и ремонт 	заземляющих устройств.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3. Методы испытания ЗУ.</a:t>
            </a:r>
          </a:p>
          <a:p>
            <a:pPr marL="0" indent="0" eaLnBrk="1" hangingPunct="1"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Заключение</a:t>
            </a:r>
          </a:p>
          <a:p>
            <a:pPr marL="533400" indent="-533400" eaLnBrk="1" hangingPunct="1">
              <a:buFontTx/>
              <a:buNone/>
              <a:defRPr/>
            </a:pPr>
            <a:endParaRPr lang="ru-RU" b="1" dirty="0">
              <a:latin typeface="Times New Roman" pitchFamily="18" charset="0"/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b="1" dirty="0">
                <a:latin typeface="Times New Roman" pitchFamily="18" charset="0"/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533400" indent="-533400" eaLnBrk="1" hangingPunct="1">
              <a:buFont typeface="Wingdings" pitchFamily="2" charset="2"/>
              <a:buNone/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	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Список рекомендуемой литературы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ru-RU" b="1" dirty="0">
                <a:latin typeface="Times New Roman" pitchFamily="18" charset="0"/>
              </a:rPr>
              <a:t>	Основная литература </a:t>
            </a:r>
          </a:p>
          <a:p>
            <a:pPr marL="514350" indent="-514350" eaLnBrk="1" hangingPunct="1">
              <a:buAutoNum type="arabicPeriod"/>
              <a:defRPr/>
            </a:pPr>
            <a:r>
              <a:rPr lang="ru-RU" b="1" dirty="0">
                <a:latin typeface="Times New Roman" pitchFamily="18" charset="0"/>
              </a:rPr>
              <a:t>Эксплуатация систем электроснабжения		 / В. Я. Хорольский,  М. А. Таранов: СтГАУ. 	– Ставрополь: АГРУС, 2013. – 256с.</a:t>
            </a:r>
          </a:p>
          <a:p>
            <a:pPr marL="0" indent="0" eaLnBrk="1" hangingPunct="1">
              <a:buNone/>
              <a:defRPr/>
            </a:pPr>
            <a:r>
              <a:rPr lang="ru-RU" b="1" dirty="0">
                <a:latin typeface="Times New Roman" pitchFamily="18" charset="0"/>
              </a:rPr>
              <a:t>2. Таранов М. А. Эксплуатация систем    	электроснабжения / М. А. Таранов, В. Я. 	Хорольский,– Ростов-на-Дону: «Терра», 	2010. – 320с.</a:t>
            </a:r>
          </a:p>
          <a:p>
            <a:pPr marL="0" indent="0" eaLnBrk="1" hangingPunct="1">
              <a:buNone/>
              <a:defRPr/>
            </a:pPr>
            <a:r>
              <a:rPr lang="ru-RU" b="1" dirty="0">
                <a:latin typeface="Times New Roman" pitchFamily="18" charset="0"/>
              </a:rPr>
              <a:t>3. Электробезопасность эксплуатации сельских 	электроустановок / М. А. Таранов, В. Я. 	Хорольский, Е. Е. Привалов. </a:t>
            </a:r>
          </a:p>
          <a:p>
            <a:pPr marL="0" indent="0" eaLnBrk="1" hangingPunct="1">
              <a:buNone/>
              <a:defRPr/>
            </a:pPr>
            <a:r>
              <a:rPr lang="ru-RU" b="1" dirty="0">
                <a:latin typeface="Times New Roman" pitchFamily="18" charset="0"/>
              </a:rPr>
              <a:t>	– М.: ФОРУМ: ИНФРА-М. 2014. – 96с. 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ru-RU" b="1" dirty="0">
              <a:latin typeface="Times New Roman" pitchFamily="18" charset="0"/>
            </a:endParaRPr>
          </a:p>
          <a:p>
            <a:pPr marL="0" indent="0" eaLnBrk="1" hangingPunct="1">
              <a:buNone/>
              <a:defRPr/>
            </a:pPr>
            <a:endParaRPr lang="ru-RU" b="1" dirty="0">
              <a:latin typeface="Times New Roman" pitchFamily="18" charset="0"/>
            </a:endParaRPr>
          </a:p>
          <a:p>
            <a:pPr marL="533400" indent="-533400" eaLnBrk="1" hangingPunct="1">
              <a:buFont typeface="Wingdings" pitchFamily="2" charset="2"/>
              <a:buNone/>
              <a:defRPr/>
            </a:pPr>
            <a:endParaRPr lang="ru-RU" b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Введение.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Систему, состоящую из заземлителей и заземляющих проводников, называют заземляющим устройством.</a:t>
            </a: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Металлические проводники или группа проводников, находящихся в непосредственном соприкосновении с землей, называют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заземлителем.</a:t>
            </a:r>
          </a:p>
          <a:p>
            <a:pPr marL="108000" indent="0" eaLnBrk="1" hangingPunct="1">
              <a:spcBef>
                <a:spcPts val="600"/>
              </a:spcBef>
              <a:buNone/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Рассмотрим систему заземления 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TN-C-S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511439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algn="ctr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Схема системы заземления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TN-C-S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38201"/>
            <a:ext cx="89916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5035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Элементы системы заземления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TN-C-S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9127569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9280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8000" lvl="0" indent="0" eaLnBrk="1" hangingPunct="1">
              <a:spcBef>
                <a:spcPts val="600"/>
              </a:spcBef>
              <a:buNone/>
              <a:defRPr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686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7020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3087</TotalTime>
  <Words>1124</Words>
  <Application>Microsoft Office PowerPoint</Application>
  <PresentationFormat>Экран (4:3)</PresentationFormat>
  <Paragraphs>130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 New Roman</vt:lpstr>
      <vt:lpstr>Wingdings</vt:lpstr>
      <vt:lpstr>Тема Office</vt:lpstr>
      <vt:lpstr>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материалов</dc:title>
  <dc:subject>Тема 1</dc:subject>
  <dc:creator>Привалов Е.Е.</dc:creator>
  <cp:keywords>атом, ион и молекула</cp:keywords>
  <cp:lastModifiedBy>Пользователь</cp:lastModifiedBy>
  <cp:revision>279</cp:revision>
  <cp:lastPrinted>1601-01-01T00:00:00Z</cp:lastPrinted>
  <dcterms:created xsi:type="dcterms:W3CDTF">1601-01-01T00:00:00Z</dcterms:created>
  <dcterms:modified xsi:type="dcterms:W3CDTF">2020-10-17T09:37:12Z</dcterms:modified>
  <cp:category>текст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